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781A-94E3-4DBF-8C02-7A02DD22EF38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0E8B-0F1B-41A7-A028-EBD7D87ABA7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781A-94E3-4DBF-8C02-7A02DD22EF38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0E8B-0F1B-41A7-A028-EBD7D87ABA7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781A-94E3-4DBF-8C02-7A02DD22EF38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0E8B-0F1B-41A7-A028-EBD7D87ABA7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781A-94E3-4DBF-8C02-7A02DD22EF38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0E8B-0F1B-41A7-A028-EBD7D87ABA7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781A-94E3-4DBF-8C02-7A02DD22EF38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0E8B-0F1B-41A7-A028-EBD7D87ABA7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781A-94E3-4DBF-8C02-7A02DD22EF38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0E8B-0F1B-41A7-A028-EBD7D87ABA7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781A-94E3-4DBF-8C02-7A02DD22EF38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0E8B-0F1B-41A7-A028-EBD7D87ABA7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781A-94E3-4DBF-8C02-7A02DD22EF38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0E8B-0F1B-41A7-A028-EBD7D87ABA7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781A-94E3-4DBF-8C02-7A02DD22EF38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0E8B-0F1B-41A7-A028-EBD7D87ABA7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781A-94E3-4DBF-8C02-7A02DD22EF38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0E8B-0F1B-41A7-A028-EBD7D87ABA7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781A-94E3-4DBF-8C02-7A02DD22EF38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0E8B-0F1B-41A7-A028-EBD7D87ABA7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5781A-94E3-4DBF-8C02-7A02DD22EF38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D0E8B-0F1B-41A7-A028-EBD7D87ABA7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3568" y="476672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di eguaglianza</a:t>
            </a:r>
            <a:endParaRPr lang="it-IT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9552" y="1412776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Art. 3.</a:t>
            </a:r>
          </a:p>
          <a:p>
            <a:r>
              <a:rPr lang="it-IT" dirty="0"/>
              <a:t>Tutti i cittadini hanno pari dignità sociale e </a:t>
            </a:r>
            <a:r>
              <a:rPr lang="it-IT" dirty="0">
                <a:solidFill>
                  <a:srgbClr val="00B050"/>
                </a:solidFill>
              </a:rPr>
              <a:t>sono eguali davanti alla legge</a:t>
            </a:r>
            <a:r>
              <a:rPr lang="it-IT" dirty="0"/>
              <a:t>, </a:t>
            </a:r>
            <a:r>
              <a:rPr lang="it-IT" dirty="0">
                <a:solidFill>
                  <a:srgbClr val="FF0000"/>
                </a:solidFill>
              </a:rPr>
              <a:t>senza distinzione di sesso, di razza, di lingua, di religione, di opinioni politiche, di condizioni personali e sociali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>
                <a:solidFill>
                  <a:srgbClr val="0070C0"/>
                </a:solidFill>
              </a:rPr>
              <a:t>È compito della Repubblica </a:t>
            </a:r>
            <a:r>
              <a:rPr lang="it-IT" dirty="0"/>
              <a:t>rimuovere gli ostacoli di ordine economico e sociale, che, </a:t>
            </a:r>
            <a:r>
              <a:rPr lang="it-IT" dirty="0">
                <a:solidFill>
                  <a:srgbClr val="0070C0"/>
                </a:solidFill>
              </a:rPr>
              <a:t>limitando di fatto </a:t>
            </a:r>
            <a:r>
              <a:rPr lang="it-IT" dirty="0"/>
              <a:t>la libertà e l'eguaglianza dei cittadini, impediscono </a:t>
            </a:r>
            <a:r>
              <a:rPr lang="it-IT" dirty="0">
                <a:solidFill>
                  <a:srgbClr val="0070C0"/>
                </a:solidFill>
              </a:rPr>
              <a:t>il pieno sviluppo della persona umana </a:t>
            </a:r>
            <a:r>
              <a:rPr lang="it-IT" dirty="0"/>
              <a:t>e l'effettiva partecipazione di tutti i lavoratori all'organizzazione politica, economica e sociale del Paese.</a:t>
            </a:r>
          </a:p>
          <a:p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 flipH="1">
            <a:off x="1259632" y="1988840"/>
            <a:ext cx="4248472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539552" y="494116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e</a:t>
            </a:r>
            <a:r>
              <a:rPr lang="it-IT" dirty="0" smtClean="0">
                <a:solidFill>
                  <a:srgbClr val="00B050"/>
                </a:solidFill>
              </a:rPr>
              <a:t>guaglianza formale</a:t>
            </a:r>
            <a:endParaRPr lang="it-IT" dirty="0">
              <a:solidFill>
                <a:srgbClr val="00B050"/>
              </a:solidFill>
            </a:endParaRPr>
          </a:p>
        </p:txBody>
      </p:sp>
      <p:cxnSp>
        <p:nvCxnSpPr>
          <p:cNvPr id="10" name="Connettore 2 9"/>
          <p:cNvCxnSpPr/>
          <p:nvPr/>
        </p:nvCxnSpPr>
        <p:spPr>
          <a:xfrm>
            <a:off x="3419872" y="2564904"/>
            <a:ext cx="72008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2699792" y="53732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nucleo duro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13" name="Connettore 2 12"/>
          <p:cNvCxnSpPr/>
          <p:nvPr/>
        </p:nvCxnSpPr>
        <p:spPr>
          <a:xfrm>
            <a:off x="2843808" y="3068960"/>
            <a:ext cx="288032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5076056" y="515719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e</a:t>
            </a:r>
            <a:r>
              <a:rPr lang="it-IT" dirty="0" smtClean="0">
                <a:solidFill>
                  <a:srgbClr val="0070C0"/>
                </a:solidFill>
              </a:rPr>
              <a:t>guaglianza sostanziale</a:t>
            </a:r>
            <a:endParaRPr lang="it-IT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Stato di diritto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55650" y="2924175"/>
            <a:ext cx="23034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/>
              <a:t>Elementi costitutivi dello </a:t>
            </a:r>
            <a:r>
              <a:rPr lang="it-IT" dirty="0">
                <a:solidFill>
                  <a:srgbClr val="0070C0"/>
                </a:solidFill>
              </a:rPr>
              <a:t>Stato di diritto</a:t>
            </a:r>
          </a:p>
        </p:txBody>
      </p:sp>
      <p:sp>
        <p:nvSpPr>
          <p:cNvPr id="4100" name="AutoShape 4"/>
          <p:cNvSpPr>
            <a:spLocks/>
          </p:cNvSpPr>
          <p:nvPr/>
        </p:nvSpPr>
        <p:spPr bwMode="auto">
          <a:xfrm>
            <a:off x="3203575" y="1341438"/>
            <a:ext cx="73025" cy="3743325"/>
          </a:xfrm>
          <a:prstGeom prst="leftBrace">
            <a:avLst>
              <a:gd name="adj1" fmla="val 4271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419474" y="1268413"/>
            <a:ext cx="49689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dirty="0"/>
              <a:t>Diritti fondamentali </a:t>
            </a:r>
            <a:r>
              <a:rPr lang="it-IT" sz="1600" dirty="0" smtClean="0"/>
              <a:t>(“libertà negative” e </a:t>
            </a:r>
            <a:r>
              <a:rPr lang="it-IT" sz="1600" dirty="0">
                <a:solidFill>
                  <a:srgbClr val="0070C0"/>
                </a:solidFill>
              </a:rPr>
              <a:t>principio di </a:t>
            </a:r>
            <a:r>
              <a:rPr lang="it-IT" sz="1600" dirty="0" smtClean="0">
                <a:solidFill>
                  <a:srgbClr val="0070C0"/>
                </a:solidFill>
              </a:rPr>
              <a:t>eguaglianza formale</a:t>
            </a:r>
            <a:endParaRPr lang="it-IT" sz="1600" dirty="0">
              <a:solidFill>
                <a:srgbClr val="0070C0"/>
              </a:solidFill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419475" y="2276475"/>
            <a:ext cx="2232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Separazione dei poteri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867400" y="1844675"/>
            <a:ext cx="158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/>
              <a:t>Legis-latio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867400" y="2708275"/>
            <a:ext cx="10096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Legis-executio</a:t>
            </a:r>
          </a:p>
        </p:txBody>
      </p:sp>
      <p:sp>
        <p:nvSpPr>
          <p:cNvPr id="4106" name="AutoShape 10"/>
          <p:cNvSpPr>
            <a:spLocks/>
          </p:cNvSpPr>
          <p:nvPr/>
        </p:nvSpPr>
        <p:spPr bwMode="auto">
          <a:xfrm>
            <a:off x="6948488" y="2420938"/>
            <a:ext cx="73025" cy="1152525"/>
          </a:xfrm>
          <a:prstGeom prst="leftBrace">
            <a:avLst>
              <a:gd name="adj1" fmla="val 1315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7092950" y="2565400"/>
            <a:ext cx="158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/>
              <a:t>amministrazione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7092950" y="3284538"/>
            <a:ext cx="165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/>
              <a:t>giurisdizione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492500" y="4005263"/>
            <a:ext cx="2879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Principio di legalità</a:t>
            </a:r>
          </a:p>
        </p:txBody>
      </p:sp>
      <p:cxnSp>
        <p:nvCxnSpPr>
          <p:cNvPr id="4112" name="AutoShape 16"/>
          <p:cNvCxnSpPr>
            <a:cxnSpLocks noChangeShapeType="1"/>
          </p:cNvCxnSpPr>
          <p:nvPr/>
        </p:nvCxnSpPr>
        <p:spPr bwMode="auto">
          <a:xfrm flipH="1">
            <a:off x="4716463" y="2276475"/>
            <a:ext cx="1439862" cy="158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113" name="AutoShape 17"/>
          <p:cNvCxnSpPr>
            <a:cxnSpLocks noChangeShapeType="1"/>
          </p:cNvCxnSpPr>
          <p:nvPr/>
        </p:nvCxnSpPr>
        <p:spPr bwMode="auto">
          <a:xfrm flipV="1">
            <a:off x="5003800" y="3357563"/>
            <a:ext cx="936625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3492500" y="4797425"/>
            <a:ext cx="3240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Principio di rappresentanza</a:t>
            </a:r>
          </a:p>
        </p:txBody>
      </p:sp>
      <p:cxnSp>
        <p:nvCxnSpPr>
          <p:cNvPr id="19" name="Connettore 2 18"/>
          <p:cNvCxnSpPr/>
          <p:nvPr/>
        </p:nvCxnSpPr>
        <p:spPr>
          <a:xfrm>
            <a:off x="5868144" y="494116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6876256" y="472514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suffragio limitato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22" name="Parentesi graffa aperta 21"/>
          <p:cNvSpPr/>
          <p:nvPr/>
        </p:nvSpPr>
        <p:spPr>
          <a:xfrm>
            <a:off x="5580112" y="1988840"/>
            <a:ext cx="117727" cy="10081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" name="Connettore 2 23"/>
          <p:cNvCxnSpPr/>
          <p:nvPr/>
        </p:nvCxnSpPr>
        <p:spPr>
          <a:xfrm flipV="1">
            <a:off x="5436096" y="2132856"/>
            <a:ext cx="1008112" cy="259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it-IT" sz="1800"/>
              <a:t>Stato </a:t>
            </a:r>
            <a:r>
              <a:rPr lang="it-IT" sz="1800">
                <a:solidFill>
                  <a:srgbClr val="FF0000"/>
                </a:solidFill>
              </a:rPr>
              <a:t>“sociale” </a:t>
            </a:r>
            <a:r>
              <a:rPr lang="it-IT" sz="1800"/>
              <a:t>di diritto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55650" y="2924175"/>
            <a:ext cx="23034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Elementi costitutivi dello Stato di diritto</a:t>
            </a:r>
          </a:p>
        </p:txBody>
      </p:sp>
      <p:sp>
        <p:nvSpPr>
          <p:cNvPr id="4100" name="AutoShape 4"/>
          <p:cNvSpPr>
            <a:spLocks/>
          </p:cNvSpPr>
          <p:nvPr/>
        </p:nvSpPr>
        <p:spPr bwMode="auto">
          <a:xfrm>
            <a:off x="3203575" y="1341438"/>
            <a:ext cx="73025" cy="3743325"/>
          </a:xfrm>
          <a:prstGeom prst="leftBrace">
            <a:avLst>
              <a:gd name="adj1" fmla="val 4271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419474" y="1268413"/>
            <a:ext cx="48249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dirty="0"/>
              <a:t>Diritti </a:t>
            </a:r>
            <a:r>
              <a:rPr lang="it-IT" sz="1600" dirty="0">
                <a:solidFill>
                  <a:srgbClr val="FF0000"/>
                </a:solidFill>
              </a:rPr>
              <a:t>individuali e sociali</a:t>
            </a:r>
            <a:r>
              <a:rPr lang="it-IT" sz="1600" dirty="0"/>
              <a:t> e principio di eguaglianza </a:t>
            </a:r>
            <a:r>
              <a:rPr lang="it-IT" sz="1600" dirty="0">
                <a:solidFill>
                  <a:srgbClr val="FF0000"/>
                </a:solidFill>
              </a:rPr>
              <a:t>anche sostanziale</a:t>
            </a:r>
            <a:endParaRPr lang="it-IT" sz="1600" dirty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419475" y="2276475"/>
            <a:ext cx="2232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Separazione dei poteri</a:t>
            </a:r>
          </a:p>
        </p:txBody>
      </p:sp>
      <p:sp>
        <p:nvSpPr>
          <p:cNvPr id="4103" name="AutoShape 7"/>
          <p:cNvSpPr>
            <a:spLocks/>
          </p:cNvSpPr>
          <p:nvPr/>
        </p:nvSpPr>
        <p:spPr bwMode="auto">
          <a:xfrm>
            <a:off x="5724525" y="1700213"/>
            <a:ext cx="71438" cy="1512887"/>
          </a:xfrm>
          <a:prstGeom prst="leftBrace">
            <a:avLst>
              <a:gd name="adj1" fmla="val 17648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867400" y="1844675"/>
            <a:ext cx="158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/>
              <a:t>Legis-latio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867400" y="2708275"/>
            <a:ext cx="10096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Legis-executio</a:t>
            </a:r>
          </a:p>
        </p:txBody>
      </p:sp>
      <p:sp>
        <p:nvSpPr>
          <p:cNvPr id="4106" name="AutoShape 10"/>
          <p:cNvSpPr>
            <a:spLocks/>
          </p:cNvSpPr>
          <p:nvPr/>
        </p:nvSpPr>
        <p:spPr bwMode="auto">
          <a:xfrm>
            <a:off x="6948488" y="2420938"/>
            <a:ext cx="73025" cy="1152525"/>
          </a:xfrm>
          <a:prstGeom prst="leftBrace">
            <a:avLst>
              <a:gd name="adj1" fmla="val 1315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7092950" y="2565400"/>
            <a:ext cx="158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/>
              <a:t>amministrazione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7092950" y="3284538"/>
            <a:ext cx="165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/>
              <a:t>giurisdizione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492500" y="4005263"/>
            <a:ext cx="2879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Principio di legalità</a:t>
            </a:r>
          </a:p>
        </p:txBody>
      </p:sp>
      <p:cxnSp>
        <p:nvCxnSpPr>
          <p:cNvPr id="4112" name="AutoShape 16"/>
          <p:cNvCxnSpPr>
            <a:cxnSpLocks noChangeShapeType="1"/>
          </p:cNvCxnSpPr>
          <p:nvPr/>
        </p:nvCxnSpPr>
        <p:spPr bwMode="auto">
          <a:xfrm flipH="1">
            <a:off x="4716463" y="2276475"/>
            <a:ext cx="1439862" cy="158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113" name="AutoShape 17"/>
          <p:cNvCxnSpPr>
            <a:cxnSpLocks noChangeShapeType="1"/>
          </p:cNvCxnSpPr>
          <p:nvPr/>
        </p:nvCxnSpPr>
        <p:spPr bwMode="auto">
          <a:xfrm flipV="1">
            <a:off x="5003800" y="3357563"/>
            <a:ext cx="936625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3492500" y="4797425"/>
            <a:ext cx="47519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dirty="0"/>
              <a:t>Principio di rappresentanza</a:t>
            </a:r>
            <a:r>
              <a:rPr lang="it-IT" sz="1600" dirty="0">
                <a:solidFill>
                  <a:srgbClr val="FF0000"/>
                </a:solidFill>
              </a:rPr>
              <a:t> “democratica” (suffragio universale)</a:t>
            </a:r>
            <a:endParaRPr lang="it-IT" sz="1600" dirty="0"/>
          </a:p>
        </p:txBody>
      </p:sp>
      <p:cxnSp>
        <p:nvCxnSpPr>
          <p:cNvPr id="21" name="Connettore 2 20"/>
          <p:cNvCxnSpPr/>
          <p:nvPr/>
        </p:nvCxnSpPr>
        <p:spPr>
          <a:xfrm flipV="1">
            <a:off x="5868144" y="2204864"/>
            <a:ext cx="576064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176</Words>
  <Application>Microsoft Office PowerPoint</Application>
  <PresentationFormat>Presentazione su schermo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Stato di diritto</vt:lpstr>
      <vt:lpstr>Stato “sociale” di diritto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</cp:revision>
  <dcterms:created xsi:type="dcterms:W3CDTF">2012-11-27T17:23:55Z</dcterms:created>
  <dcterms:modified xsi:type="dcterms:W3CDTF">2012-11-27T17:30:51Z</dcterms:modified>
</cp:coreProperties>
</file>